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75" r:id="rId4"/>
    <p:sldId id="276" r:id="rId5"/>
    <p:sldId id="283" r:id="rId6"/>
    <p:sldId id="259" r:id="rId7"/>
    <p:sldId id="260" r:id="rId8"/>
    <p:sldId id="277" r:id="rId9"/>
    <p:sldId id="278" r:id="rId10"/>
    <p:sldId id="284" r:id="rId11"/>
    <p:sldId id="280" r:id="rId12"/>
    <p:sldId id="261" r:id="rId13"/>
    <p:sldId id="279" r:id="rId14"/>
    <p:sldId id="281" r:id="rId15"/>
    <p:sldId id="282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946B-A056-4667-AE4E-DDCE44F209F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E3F4D-7AAE-48FE-8F9D-C4A5661E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7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3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7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1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0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5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4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8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5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B91B-DDDC-4431-9A9B-8ADFF71F6C4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14282" y="285728"/>
            <a:ext cx="8715436" cy="1785950"/>
          </a:xfrm>
        </p:spPr>
        <p:txBody>
          <a:bodyPr>
            <a:noAutofit/>
          </a:bodyPr>
          <a:lstStyle/>
          <a:p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УВО «Белорусский государственный технологический университет»</a:t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r>
              <a:rPr lang="ru-RU" sz="1800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инженерно-экономический факультет</a:t>
            </a:r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endParaRPr lang="ru-RU" sz="2800" dirty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-13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b="8722"/>
          <a:stretch/>
        </p:blipFill>
        <p:spPr>
          <a:xfrm>
            <a:off x="1285852" y="2500306"/>
            <a:ext cx="6572296" cy="435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L:\OPEN 2012\Materialy\BSTU 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26462"/>
            <a:ext cx="928694" cy="95944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857232"/>
            <a:ext cx="942972" cy="9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61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Кузьмич Дарья,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Гардееня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Дарья прошли в тур Международной олимпиады по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менеджменту</a:t>
            </a:r>
            <a:endPara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ещерякова1\Экономикс\2018-2019\Untitled.F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" y="1380778"/>
            <a:ext cx="37729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ownloads\IMG_9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38077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Международный этап Молодежной Олимпиады по </a:t>
            </a:r>
            <a:r>
              <a:rPr lang="ru-RU" b="1" dirty="0" smtClean="0"/>
              <a:t>менеджменту</a:t>
            </a:r>
          </a:p>
          <a:p>
            <a:r>
              <a:rPr lang="ru-RU" dirty="0" smtClean="0"/>
              <a:t>Сертификат </a:t>
            </a:r>
            <a:r>
              <a:rPr lang="ru-RU" dirty="0"/>
              <a:t>Кузьмич Дарье. Номинация «Менеджмент качества»</a:t>
            </a:r>
          </a:p>
        </p:txBody>
      </p:sp>
    </p:spTree>
    <p:extLst>
      <p:ext uri="{BB962C8B-B14F-4D97-AF65-F5344CB8AC3E}">
        <p14:creationId xmlns:p14="http://schemas.microsoft.com/office/powerpoint/2010/main" val="196025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10 Международный чемпионат «Молодежь и предпринимательство» -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2018 </a:t>
            </a:r>
            <a:b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15-17 мая, г. Гомель </a:t>
            </a:r>
            <a:endPara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D:\Мещерякова1\Экономикс\2017-2018 год\игры 2018\IMG_9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2" y="3073848"/>
            <a:ext cx="565212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2598" y="1196752"/>
            <a:ext cx="2730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Диплом лауреата в номинации «Общественное признание», диплом за 3 место в Лиге и кубок</a:t>
            </a:r>
            <a:endParaRPr lang="ru-RU" dirty="0"/>
          </a:p>
        </p:txBody>
      </p:sp>
      <p:pic>
        <p:nvPicPr>
          <p:cNvPr id="1031" name="Picture 7" descr="D:\Мещерякова1\Экономикс\2017-2018 год\ГОМЕЛЬ\готовое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" y="1268760"/>
            <a:ext cx="384953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660232" y="908720"/>
            <a:ext cx="230425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0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17-22 мая, 16-й </a:t>
            </a:r>
            <a:r>
              <a:rPr lang="ru-RU" b="1" dirty="0" err="1">
                <a:solidFill>
                  <a:srgbClr val="FF0000"/>
                </a:solidFill>
              </a:rPr>
              <a:t>внутривузовский</a:t>
            </a:r>
            <a:r>
              <a:rPr lang="ru-RU" b="1" dirty="0">
                <a:solidFill>
                  <a:srgbClr val="FF0000"/>
                </a:solidFill>
              </a:rPr>
              <a:t> бизнес-конкурс «Переговоры. Торговая сделка. Рекламация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Мещерякова1\Экономикс\2017-2018 год\игры 2018\IMG_9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ещерякова1\Экономикс\2017-2018 год\игры 2018\IMG_9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ещерякова1\Экономикс\2017-2018 год\игры 2018\IMG_8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4365104"/>
            <a:ext cx="3347864" cy="22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3732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 грамот по результатам бизнес-конкурса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91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9-й Республиканский конкурс 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инновационных проектов 2018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года, БГПУ</a:t>
            </a:r>
            <a:endPara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2 проекта вышли в финал 9-го Республиканского конкурса инновационных проектов 2018 года, проводимого государственным комитетом по науке и технологиям Республики Беларусь при участии МО, Национальной Академии наук Беларуси, ОО БРСМ, Белорусского инновационного фонда по номинации "Лучший молодежный инновационный проект" </a:t>
            </a:r>
          </a:p>
          <a:p>
            <a:r>
              <a:rPr lang="ru-RU" dirty="0"/>
              <a:t>Антибактериальное композиционное покрытие, капитан </a:t>
            </a:r>
            <a:r>
              <a:rPr lang="ru-RU" dirty="0" err="1" smtClean="0"/>
              <a:t>А.Муха</a:t>
            </a:r>
            <a:r>
              <a:rPr lang="ru-RU" dirty="0" smtClean="0"/>
              <a:t> (прошли в топ-84)</a:t>
            </a:r>
            <a:endParaRPr lang="ru-RU" dirty="0"/>
          </a:p>
          <a:p>
            <a:r>
              <a:rPr lang="ru-RU" dirty="0" err="1"/>
              <a:t>Микродисперсный</a:t>
            </a:r>
            <a:r>
              <a:rPr lang="ru-RU" dirty="0"/>
              <a:t> наполнитель на основе </a:t>
            </a:r>
            <a:r>
              <a:rPr lang="ru-RU" dirty="0" err="1"/>
              <a:t>геополимеров</a:t>
            </a:r>
            <a:r>
              <a:rPr lang="ru-RU" dirty="0"/>
              <a:t>, капитан </a:t>
            </a:r>
            <a:r>
              <a:rPr lang="ru-RU" dirty="0" err="1"/>
              <a:t>А.Павлович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66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III 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Республиканский конкурс инновационных проектов «</a:t>
            </a:r>
            <a:r>
              <a:rPr lang="en-US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InPro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», 22 ноября БГТУ</a:t>
            </a:r>
            <a:endPara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ru-RU" dirty="0"/>
              <a:t>Антибактериальное композиционное </a:t>
            </a:r>
            <a:r>
              <a:rPr lang="ru-RU" dirty="0" smtClean="0"/>
              <a:t>покрытие</a:t>
            </a:r>
            <a:endParaRPr lang="ru-RU" dirty="0"/>
          </a:p>
          <a:p>
            <a:r>
              <a:rPr lang="ru-RU" dirty="0" err="1"/>
              <a:t>Микродисперсный</a:t>
            </a:r>
            <a:r>
              <a:rPr lang="ru-RU" dirty="0"/>
              <a:t> наполнитель на основе </a:t>
            </a:r>
            <a:r>
              <a:rPr lang="ru-RU" dirty="0" err="1" smtClean="0"/>
              <a:t>геополимеров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AutoShape 2" descr="https://www.belstu.by/usdata/news/3fca6098-78d6-4c9b-b08c-24cad1f4bc50/%D0%A0%D0%B8%D1%81%D1%83%D0%BD%D0%BE%D0%BA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belstu.by/usdata/news/3fca6098-78d6-4c9b-b08c-24cad1f4bc50/%D0%A0%D0%B8%D1%81%D1%83%D0%BD%D0%BE%D0%BA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belstu.by/usdata/news/3fca6098-78d6-4c9b-b08c-24cad1f4bc50/%D0%A0%D0%B8%D1%81%D1%83%D0%BD%D0%BE%D0%BA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www.belstu.by/usdata/news/3fca6098-78d6-4c9b-b08c-24cad1f4bc50/%D0%A0%D0%B8%D1%81%D1%83%D0%BD%D0%BE%D0%BA1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5856585" cy="325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62355"/>
            <a:ext cx="1800200" cy="261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Республиканский научно-практический форум </a:t>
            </a:r>
            <a:r>
              <a:rPr lang="en-US" sz="1800" b="1" dirty="0">
                <a:solidFill>
                  <a:srgbClr val="FF0000"/>
                </a:solidFill>
              </a:rPr>
              <a:t>INMAX </a:t>
            </a:r>
            <a:r>
              <a:rPr lang="ru-RU" sz="1800" b="1" dirty="0">
                <a:solidFill>
                  <a:srgbClr val="FF0000"/>
                </a:solidFill>
              </a:rPr>
              <a:t>в рамках Республиканской выставки </a:t>
            </a:r>
            <a:r>
              <a:rPr lang="en-US" sz="1800" b="1" dirty="0">
                <a:solidFill>
                  <a:srgbClr val="FF0000"/>
                </a:solidFill>
              </a:rPr>
              <a:t>SMART PATENT</a:t>
            </a:r>
            <a:r>
              <a:rPr lang="ru-RU" sz="1800" b="1" dirty="0" smtClean="0">
                <a:solidFill>
                  <a:srgbClr val="FF0000"/>
                </a:solidFill>
              </a:rPr>
              <a:t>-18, 4-5 декабря</a:t>
            </a:r>
            <a:endPara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0265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200" dirty="0" smtClean="0"/>
              <a:t>Проекты</a:t>
            </a:r>
          </a:p>
          <a:p>
            <a:r>
              <a:rPr lang="ru-RU" sz="1200" b="1" i="1" dirty="0" smtClean="0"/>
              <a:t>Создание </a:t>
            </a:r>
            <a:r>
              <a:rPr lang="ru-RU" sz="1200" b="1" i="1" dirty="0"/>
              <a:t>и разработка технологии производства газетной бумаги на основе </a:t>
            </a:r>
            <a:r>
              <a:rPr lang="ru-RU" sz="1200" b="1" i="1" dirty="0" err="1" smtClean="0"/>
              <a:t>полиакриламида</a:t>
            </a:r>
            <a:endParaRPr lang="ru-RU" sz="1200" b="1" i="1" dirty="0"/>
          </a:p>
          <a:p>
            <a:pPr marL="0" indent="0">
              <a:buNone/>
            </a:pPr>
            <a:r>
              <a:rPr lang="ru-RU" sz="1200" dirty="0" err="1"/>
              <a:t>Ксензова</a:t>
            </a:r>
            <a:r>
              <a:rPr lang="ru-RU" sz="1200" dirty="0"/>
              <a:t> А.Н., Павлович Е.О., </a:t>
            </a:r>
            <a:r>
              <a:rPr lang="ru-RU" sz="1200" dirty="0" err="1"/>
              <a:t>Лапковская</a:t>
            </a:r>
            <a:r>
              <a:rPr lang="ru-RU" sz="1200" dirty="0"/>
              <a:t> Д.А., </a:t>
            </a:r>
            <a:r>
              <a:rPr lang="ru-RU" sz="1200" dirty="0" err="1"/>
              <a:t>Кастрицкая</a:t>
            </a:r>
            <a:r>
              <a:rPr lang="ru-RU" sz="1200" dirty="0"/>
              <a:t> Д.С., </a:t>
            </a:r>
            <a:r>
              <a:rPr lang="ru-RU" sz="1200" dirty="0" err="1"/>
              <a:t>Валушко</a:t>
            </a:r>
            <a:r>
              <a:rPr lang="ru-RU" sz="1200" dirty="0"/>
              <a:t> А.В.</a:t>
            </a:r>
          </a:p>
          <a:p>
            <a:r>
              <a:rPr lang="ru-RU" sz="1200" b="1" i="1" dirty="0"/>
              <a:t>Технология производства гофрированного картона из </a:t>
            </a:r>
            <a:r>
              <a:rPr lang="ru-RU" sz="1200" b="1" i="1" dirty="0" smtClean="0"/>
              <a:t>макулатуры</a:t>
            </a:r>
            <a:endParaRPr lang="ru-RU" sz="1200" b="1" i="1" dirty="0"/>
          </a:p>
          <a:p>
            <a:pPr marL="0" indent="0">
              <a:buNone/>
            </a:pPr>
            <a:r>
              <a:rPr lang="ru-RU" sz="1200" dirty="0"/>
              <a:t>Муха А.А., </a:t>
            </a:r>
            <a:r>
              <a:rPr lang="ru-RU" sz="1200" dirty="0" err="1"/>
              <a:t>Жуковень</a:t>
            </a:r>
            <a:r>
              <a:rPr lang="ru-RU" sz="1200" dirty="0"/>
              <a:t> В.С., Юровская Ю. Э., Кузьмич Д.</a:t>
            </a:r>
          </a:p>
          <a:p>
            <a:r>
              <a:rPr lang="ru-RU" sz="1200" b="1" i="1" dirty="0"/>
              <a:t>Антибактериальное композиционное </a:t>
            </a:r>
            <a:r>
              <a:rPr lang="ru-RU" sz="1200" b="1" i="1" dirty="0" smtClean="0"/>
              <a:t>покрытие</a:t>
            </a:r>
            <a:endParaRPr lang="ru-RU" sz="1200" b="1" i="1" dirty="0"/>
          </a:p>
          <a:p>
            <a:pPr marL="0" indent="0">
              <a:buNone/>
            </a:pPr>
            <a:r>
              <a:rPr lang="ru-RU" sz="1200" dirty="0" err="1"/>
              <a:t>Ксензова</a:t>
            </a:r>
            <a:r>
              <a:rPr lang="ru-RU" sz="1200" dirty="0"/>
              <a:t> А.Н., Муха А.А., </a:t>
            </a:r>
            <a:r>
              <a:rPr lang="ru-RU" sz="1200" dirty="0" err="1"/>
              <a:t>Жуковень</a:t>
            </a:r>
            <a:r>
              <a:rPr lang="ru-RU" sz="1200" dirty="0"/>
              <a:t> В.С., Занько А.В.</a:t>
            </a:r>
          </a:p>
          <a:p>
            <a:r>
              <a:rPr lang="ru-RU" sz="1200" b="1" i="1" dirty="0"/>
              <a:t>Биосистемы для древесины</a:t>
            </a:r>
          </a:p>
          <a:p>
            <a:pPr marL="0" indent="0">
              <a:buNone/>
            </a:pPr>
            <a:r>
              <a:rPr lang="ru-RU" sz="1200" dirty="0" err="1"/>
              <a:t>Веремьева</a:t>
            </a:r>
            <a:r>
              <a:rPr lang="ru-RU" sz="1200" dirty="0"/>
              <a:t> Алена, Горелик Вадим, </a:t>
            </a:r>
            <a:r>
              <a:rPr lang="ru-RU" sz="1200" dirty="0" err="1"/>
              <a:t>Бартош</a:t>
            </a:r>
            <a:r>
              <a:rPr lang="ru-RU" sz="1200" dirty="0"/>
              <a:t> Сергей, Комар Анастасия, </a:t>
            </a:r>
            <a:r>
              <a:rPr lang="ru-RU" sz="1200" dirty="0" err="1"/>
              <a:t>Букач</a:t>
            </a:r>
            <a:r>
              <a:rPr lang="ru-RU" sz="1200" dirty="0"/>
              <a:t> Юлия</a:t>
            </a:r>
          </a:p>
          <a:p>
            <a:endParaRPr lang="ru-RU" dirty="0"/>
          </a:p>
        </p:txBody>
      </p:sp>
      <p:sp>
        <p:nvSpPr>
          <p:cNvPr id="4" name="AutoShape 4" descr="https://apf.mail.ru/cgi-bin/readmsg/IMG_20181205_152604.jpg?id=15440149420000000824%3B0%3B3&amp;x-email=klmam8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.mail.ru/cgi-bin/readmsg/IMG_20181205_152604.jpg?id=15440149420000000824%3B0%3B3&amp;x-email=klmam85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apf.mail.ru/cgi-bin/readmsg/IMG_20181205_152604.jpg?id=15440149420000000824%3B0%3B3&amp;x-email=klmam85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Users\user\Downloads\IMG_20181205_15260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558924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Публикации в сборнике, сертификаты участникам, Диплом за лучший инновационный 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7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Итого за год по СНИЭК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en-US" b="1" dirty="0" smtClean="0">
                <a:solidFill>
                  <a:srgbClr val="FF0000"/>
                </a:solidFill>
              </a:rPr>
              <a:t>EconoMix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Публикаций </a:t>
            </a:r>
            <a:r>
              <a:rPr lang="ru-RU" sz="3800" dirty="0"/>
              <a:t>– 4 (сборник)</a:t>
            </a:r>
          </a:p>
          <a:p>
            <a:r>
              <a:rPr lang="ru-RU" sz="3800" dirty="0"/>
              <a:t>Всего 32 человека участвовали за весь год</a:t>
            </a:r>
          </a:p>
          <a:p>
            <a:r>
              <a:rPr lang="ru-RU" sz="3800" dirty="0"/>
              <a:t>Проектов – 21 – за весь </a:t>
            </a:r>
            <a:r>
              <a:rPr lang="ru-RU" sz="3800" dirty="0" smtClean="0"/>
              <a:t>год</a:t>
            </a:r>
            <a:endParaRPr lang="ru-RU" sz="3800" dirty="0"/>
          </a:p>
          <a:p>
            <a:r>
              <a:rPr lang="ru-RU" sz="3800" dirty="0"/>
              <a:t>Наград – 11 (кубок в Гомеле – за «Молодежь и предпринимательство</a:t>
            </a:r>
            <a:r>
              <a:rPr lang="ru-RU" sz="3800" dirty="0" smtClean="0"/>
              <a:t>) </a:t>
            </a:r>
            <a:r>
              <a:rPr lang="ru-RU" sz="3800" dirty="0"/>
              <a:t>дипломов –  </a:t>
            </a:r>
            <a:r>
              <a:rPr lang="ru-RU" sz="3800" dirty="0" smtClean="0"/>
              <a:t>10</a:t>
            </a:r>
            <a:r>
              <a:rPr lang="en-US" sz="3800" dirty="0" smtClean="0"/>
              <a:t>)</a:t>
            </a:r>
            <a:r>
              <a:rPr lang="ru-RU" sz="3800" dirty="0" smtClean="0"/>
              <a:t> </a:t>
            </a:r>
            <a:endParaRPr lang="en-US" sz="3800" dirty="0" smtClean="0"/>
          </a:p>
          <a:p>
            <a:pPr marL="0" indent="0">
              <a:buNone/>
            </a:pPr>
            <a:r>
              <a:rPr lang="ru-RU" sz="3800" b="1" dirty="0" smtClean="0"/>
              <a:t>Международный конкурс </a:t>
            </a:r>
            <a:r>
              <a:rPr lang="ru-RU" sz="3800" dirty="0" smtClean="0"/>
              <a:t>«Молодежь и предпринимательство-18»  </a:t>
            </a:r>
            <a:r>
              <a:rPr lang="ru-RU" sz="3800" dirty="0"/>
              <a:t>– 2 </a:t>
            </a:r>
            <a:r>
              <a:rPr lang="ru-RU" sz="3800" dirty="0" smtClean="0"/>
              <a:t>диплома: </a:t>
            </a:r>
            <a:r>
              <a:rPr lang="ru-RU" sz="3800" dirty="0"/>
              <a:t>за 3 место и «Общественное признание</a:t>
            </a:r>
            <a:r>
              <a:rPr lang="ru-RU" sz="3800" dirty="0" smtClean="0"/>
              <a:t>» </a:t>
            </a:r>
            <a:endParaRPr lang="en-US" sz="3800" dirty="0" smtClean="0"/>
          </a:p>
          <a:p>
            <a:pPr marL="0" indent="0">
              <a:buNone/>
            </a:pPr>
            <a:r>
              <a:rPr lang="ru-RU" sz="3800" b="1" dirty="0" smtClean="0"/>
              <a:t>Международный конкурс </a:t>
            </a:r>
            <a:r>
              <a:rPr lang="ru-RU" sz="3800" dirty="0" smtClean="0"/>
              <a:t>«</a:t>
            </a:r>
            <a:r>
              <a:rPr lang="en-US" sz="3800" dirty="0" smtClean="0"/>
              <a:t>PR</a:t>
            </a:r>
            <a:r>
              <a:rPr lang="ru-RU" sz="3800" dirty="0" smtClean="0"/>
              <a:t>-</a:t>
            </a:r>
            <a:r>
              <a:rPr lang="ru-RU" sz="3800" dirty="0" err="1" smtClean="0"/>
              <a:t>кветка</a:t>
            </a:r>
            <a:r>
              <a:rPr lang="ru-RU" sz="3800" dirty="0" smtClean="0"/>
              <a:t>»  - диплом </a:t>
            </a:r>
            <a:r>
              <a:rPr lang="ru-RU" sz="3800" dirty="0"/>
              <a:t>за 1 место </a:t>
            </a:r>
            <a:r>
              <a:rPr lang="ru-RU" sz="3800" dirty="0" smtClean="0"/>
              <a:t> </a:t>
            </a:r>
            <a:r>
              <a:rPr lang="ru-RU" sz="3800" dirty="0"/>
              <a:t>(проект «Битва </a:t>
            </a:r>
            <a:r>
              <a:rPr lang="ru-RU" sz="3800" dirty="0" err="1"/>
              <a:t>У</a:t>
            </a:r>
            <a:r>
              <a:rPr lang="ru-RU" sz="3800" dirty="0" err="1" smtClean="0"/>
              <a:t>ниверов</a:t>
            </a:r>
            <a:r>
              <a:rPr lang="ru-RU" sz="3800" dirty="0"/>
              <a:t>. Негорелое» авторы: </a:t>
            </a:r>
            <a:r>
              <a:rPr lang="ru-RU" sz="3800" dirty="0" err="1"/>
              <a:t>Амбражевич</a:t>
            </a:r>
            <a:r>
              <a:rPr lang="ru-RU" sz="3800" dirty="0"/>
              <a:t> Егор, </a:t>
            </a:r>
            <a:r>
              <a:rPr lang="ru-RU" sz="3800" dirty="0" err="1"/>
              <a:t>Повидайко</a:t>
            </a:r>
            <a:r>
              <a:rPr lang="ru-RU" sz="3800" dirty="0"/>
              <a:t> Павлина, спец. Менеджмент (международный), 2 </a:t>
            </a:r>
            <a:r>
              <a:rPr lang="ru-RU" sz="3800" dirty="0" smtClean="0"/>
              <a:t>курс </a:t>
            </a:r>
            <a:endParaRPr lang="en-US" sz="3800" dirty="0" smtClean="0"/>
          </a:p>
          <a:p>
            <a:pPr marL="0" indent="0">
              <a:buNone/>
            </a:pPr>
            <a:r>
              <a:rPr lang="ru-RU" sz="3800" b="1" dirty="0" smtClean="0"/>
              <a:t>Республиканская выставка </a:t>
            </a:r>
            <a:r>
              <a:rPr lang="en-US" sz="3800" b="1" dirty="0"/>
              <a:t>SMARTPATENT</a:t>
            </a:r>
            <a:r>
              <a:rPr lang="ru-RU" sz="3800" b="1" dirty="0" smtClean="0"/>
              <a:t>-18 -  </a:t>
            </a:r>
            <a:r>
              <a:rPr lang="ru-RU" sz="3800" dirty="0" smtClean="0"/>
              <a:t>диплом </a:t>
            </a:r>
            <a:r>
              <a:rPr lang="ru-RU" sz="3800" dirty="0"/>
              <a:t>за «Лучший инновационный проект» на </a:t>
            </a:r>
            <a:r>
              <a:rPr lang="ru-RU" sz="3800" dirty="0" smtClean="0"/>
              <a:t>проект </a:t>
            </a:r>
            <a:r>
              <a:rPr lang="ru-RU" sz="3800" dirty="0"/>
              <a:t>«</a:t>
            </a:r>
            <a:r>
              <a:rPr lang="ru-RU" sz="3800" i="1" dirty="0"/>
              <a:t>Антибактериальное композиционное покрытие» </a:t>
            </a:r>
            <a:r>
              <a:rPr lang="ru-RU" sz="3800" dirty="0" err="1"/>
              <a:t>Ксензова</a:t>
            </a:r>
            <a:r>
              <a:rPr lang="ru-RU" sz="3800" dirty="0"/>
              <a:t> А.Н. Маркетинг, 2 курс; Муха А.А.(Менеджмент (международный), 3 </a:t>
            </a:r>
            <a:r>
              <a:rPr lang="ru-RU" sz="3800" dirty="0" smtClean="0"/>
              <a:t>курс </a:t>
            </a:r>
            <a:r>
              <a:rPr lang="ru-RU" sz="3800" dirty="0" err="1"/>
              <a:t>Жуковень</a:t>
            </a:r>
            <a:r>
              <a:rPr lang="ru-RU" sz="3800" dirty="0"/>
              <a:t> В.С., Занько А.В. .(Менеджмент (международный), 2 </a:t>
            </a:r>
            <a:r>
              <a:rPr lang="ru-RU" sz="3800" dirty="0" smtClean="0"/>
              <a:t>курс</a:t>
            </a:r>
            <a:endParaRPr lang="ru-RU" sz="3800" dirty="0"/>
          </a:p>
          <a:p>
            <a:pPr marL="0" indent="0">
              <a:buNone/>
            </a:pPr>
            <a:r>
              <a:rPr lang="ru-RU" sz="3800" b="1" dirty="0" smtClean="0"/>
              <a:t>Республиканская Олимпиада </a:t>
            </a:r>
            <a:r>
              <a:rPr lang="ru-RU" sz="3800" b="1" dirty="0"/>
              <a:t>по </a:t>
            </a:r>
            <a:r>
              <a:rPr lang="ru-RU" sz="3800" b="1" dirty="0" smtClean="0"/>
              <a:t>менеджменту </a:t>
            </a:r>
            <a:r>
              <a:rPr lang="ru-RU" sz="3800" dirty="0" smtClean="0"/>
              <a:t>- 6 </a:t>
            </a:r>
            <a:r>
              <a:rPr lang="ru-RU" sz="3800" dirty="0"/>
              <a:t>дипломов </a:t>
            </a:r>
            <a:r>
              <a:rPr lang="ru-RU" sz="3800" dirty="0" smtClean="0"/>
              <a:t>на, </a:t>
            </a:r>
            <a:r>
              <a:rPr lang="ru-RU" sz="3800" dirty="0"/>
              <a:t>1 Благодарственное письмо.</a:t>
            </a:r>
          </a:p>
          <a:p>
            <a:pPr marL="0" indent="0">
              <a:buNone/>
            </a:pPr>
            <a:r>
              <a:rPr lang="ru-RU" sz="3800" dirty="0"/>
              <a:t>15 грамот ИЭФ </a:t>
            </a:r>
            <a:r>
              <a:rPr lang="ru-RU" sz="3800" dirty="0" smtClean="0"/>
              <a:t>БГТУ</a:t>
            </a:r>
          </a:p>
          <a:p>
            <a:pPr marL="0" indent="0">
              <a:buNone/>
            </a:pPr>
            <a:endParaRPr lang="ru-RU" sz="3800" dirty="0"/>
          </a:p>
          <a:p>
            <a:r>
              <a:rPr lang="ru-RU" sz="3800" dirty="0"/>
              <a:t>Сертификатов участников </a:t>
            </a:r>
            <a:r>
              <a:rPr lang="ru-RU" sz="3800" dirty="0" smtClean="0"/>
              <a:t>по всем конкурсам – 16</a:t>
            </a:r>
            <a:endParaRPr lang="ru-RU" sz="3800" dirty="0"/>
          </a:p>
          <a:p>
            <a:pPr marL="0" indent="0">
              <a:buNone/>
            </a:pPr>
            <a:r>
              <a:rPr lang="ru-RU" sz="3800" b="1" dirty="0"/>
              <a:t> </a:t>
            </a:r>
            <a:endParaRPr lang="ru-RU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4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leftRightArrow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/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</a:b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/>
            </a:r>
            <a:b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</a:br>
            <a:r>
              <a:rPr lang="en-US" sz="6700" b="1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EconoMix CLUB</a:t>
            </a:r>
            <a:endParaRPr lang="ru-RU" sz="6700" b="1" dirty="0">
              <a:ln>
                <a:solidFill>
                  <a:srgbClr val="00B0F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  <a:prstGeom prst="flowChartPunchedTap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Знать, </a:t>
            </a:r>
            <a:endParaRPr lang="en-US" sz="4800" b="1" i="1" spc="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уметь</a:t>
            </a: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4800" b="1" i="1" spc="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делать</a:t>
            </a: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побеждать!</a:t>
            </a:r>
            <a:endParaRPr lang="ru-RU" sz="4800" b="1" i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2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15816" y="0"/>
            <a:ext cx="2786050" cy="785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2018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год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Выставки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15-17 февраля 2018 г.  </a:t>
            </a:r>
            <a:r>
              <a:rPr lang="en-US" sz="2800" dirty="0" smtClean="0">
                <a:solidFill>
                  <a:srgbClr val="002060"/>
                </a:solidFill>
              </a:rPr>
              <a:t>XVI</a:t>
            </a:r>
            <a:r>
              <a:rPr lang="ru-RU" sz="2800" dirty="0" smtClean="0">
                <a:solidFill>
                  <a:srgbClr val="002060"/>
                </a:solidFill>
              </a:rPr>
              <a:t> Международная выставка </a:t>
            </a:r>
            <a:r>
              <a:rPr lang="ru-RU" sz="2800" dirty="0" smtClean="0">
                <a:solidFill>
                  <a:srgbClr val="C00000"/>
                </a:solidFill>
              </a:rPr>
              <a:t>«Образование </a:t>
            </a:r>
            <a:r>
              <a:rPr lang="ru-RU" sz="2800" dirty="0">
                <a:solidFill>
                  <a:srgbClr val="C00000"/>
                </a:solidFill>
              </a:rPr>
              <a:t>и карьера». </a:t>
            </a:r>
            <a:r>
              <a:rPr lang="ru-RU" sz="2800" dirty="0">
                <a:solidFill>
                  <a:srgbClr val="002060"/>
                </a:solidFill>
              </a:rPr>
              <a:t>От клуба было </a:t>
            </a:r>
            <a:r>
              <a:rPr lang="en-US" sz="2800" dirty="0" smtClean="0">
                <a:solidFill>
                  <a:srgbClr val="002060"/>
                </a:solidFill>
              </a:rPr>
              <a:t>6</a:t>
            </a:r>
            <a:r>
              <a:rPr lang="ru-RU" sz="2800" dirty="0" smtClean="0">
                <a:solidFill>
                  <a:srgbClr val="002060"/>
                </a:solidFill>
              </a:rPr>
              <a:t> участников 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</a:rPr>
              <a:t>Сакевич</a:t>
            </a:r>
            <a:r>
              <a:rPr lang="ru-RU" sz="1600" dirty="0" smtClean="0">
                <a:solidFill>
                  <a:srgbClr val="002060"/>
                </a:solidFill>
              </a:rPr>
              <a:t> Настя, Евдокимова Даша, Кузьмич Даша, </a:t>
            </a:r>
            <a:r>
              <a:rPr lang="ru-RU" sz="1600" dirty="0" err="1" smtClean="0">
                <a:solidFill>
                  <a:srgbClr val="002060"/>
                </a:solidFill>
              </a:rPr>
              <a:t>Протосовицкая</a:t>
            </a:r>
            <a:r>
              <a:rPr lang="ru-RU" sz="1600" dirty="0" smtClean="0">
                <a:solidFill>
                  <a:srgbClr val="002060"/>
                </a:solidFill>
              </a:rPr>
              <a:t> Анна,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Шило Денис, </a:t>
            </a:r>
            <a:r>
              <a:rPr lang="ru-RU" sz="1600" dirty="0" err="1" smtClean="0">
                <a:solidFill>
                  <a:srgbClr val="002060"/>
                </a:solidFill>
              </a:rPr>
              <a:t>Кастрицкая</a:t>
            </a:r>
            <a:r>
              <a:rPr lang="ru-RU" sz="1600" dirty="0" smtClean="0">
                <a:solidFill>
                  <a:srgbClr val="002060"/>
                </a:solidFill>
              </a:rPr>
              <a:t> Даша)  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952328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99" y="2636913"/>
            <a:ext cx="37804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18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Форум молодежи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8-9 февраля 2018 г. </a:t>
            </a:r>
            <a:r>
              <a:rPr lang="ru-RU" sz="2400" dirty="0" smtClean="0">
                <a:solidFill>
                  <a:srgbClr val="002060"/>
                </a:solidFill>
              </a:rPr>
              <a:t>«Могилев – молодежная столица -2018» 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Участвовала – Кузьмич Дарья, 3 курс, МД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user\Downloads\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04" y="1628800"/>
            <a:ext cx="6490208" cy="48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5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Выставка «100 идей для Беларуси»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Ленинской районной организации ОО «БРСМ» г. Минска</a:t>
            </a:r>
          </a:p>
          <a:p>
            <a:pPr marL="0" indent="0" algn="ctr">
              <a:buNone/>
            </a:pPr>
            <a:r>
              <a:rPr lang="ru-RU" sz="2400" b="1" i="1" dirty="0" smtClean="0"/>
              <a:t>Проект прошел на городской конкурс, который состоится 20 декабря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Антибактериальное композиционное покрытие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6" y="3560242"/>
            <a:ext cx="2160240" cy="305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wnloads\1544601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9064"/>
            <a:ext cx="5525269" cy="36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8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886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ru-RU" b="1" dirty="0">
                <a:solidFill>
                  <a:srgbClr val="C00000"/>
                </a:solidFill>
              </a:rPr>
              <a:t>Х</a:t>
            </a:r>
            <a:r>
              <a:rPr lang="be-BY" b="1" dirty="0">
                <a:solidFill>
                  <a:srgbClr val="C00000"/>
                </a:solidFill>
              </a:rPr>
              <a:t> Международный чемпионат “Молодежь и предпринимательство”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(17-19 мая, г. </a:t>
            </a:r>
            <a:r>
              <a:rPr lang="ru-RU" dirty="0" smtClean="0"/>
              <a:t>Гомель), в </a:t>
            </a:r>
            <a:r>
              <a:rPr lang="ru-RU" dirty="0"/>
              <a:t>рамках Государственной программы «Малое и среднее предпринимательство в Республике Беларусь на 2015-2020 годы</a:t>
            </a:r>
            <a:r>
              <a:rPr lang="ru-RU" dirty="0" smtClean="0"/>
              <a:t>». Участвовали </a:t>
            </a:r>
            <a:r>
              <a:rPr lang="ru-RU" dirty="0"/>
              <a:t>команды из университетов Беларуси, России, Казахстана, Украины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9840" y="5775298"/>
            <a:ext cx="73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Результат: 3 место в лиге, диплом и кубок, диплом – «Общественное признание»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wnloads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47076" cy="41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2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XI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Международный студенческий коммуникационный форум PR-</a:t>
            </a:r>
            <a:r>
              <a:rPr lang="ru-RU" b="1" dirty="0" err="1">
                <a:solidFill>
                  <a:srgbClr val="C00000"/>
                </a:solidFill>
              </a:rPr>
              <a:t>кветка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апрель 201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r>
              <a:rPr lang="ru-RU" b="1" dirty="0" smtClean="0">
                <a:solidFill>
                  <a:srgbClr val="C00000"/>
                </a:solidFill>
              </a:rPr>
              <a:t> , Минск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34971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От БГТУ участвовало 8 проектов, 4 прошли в финал.</a:t>
            </a:r>
          </a:p>
          <a:p>
            <a:pPr lvl="0"/>
            <a:r>
              <a:rPr lang="ru-RU" b="1" dirty="0" smtClean="0"/>
              <a:t>Проект «Битва </a:t>
            </a:r>
            <a:r>
              <a:rPr lang="ru-RU" b="1" dirty="0" err="1" smtClean="0"/>
              <a:t>универов</a:t>
            </a:r>
            <a:r>
              <a:rPr lang="ru-RU" b="1" dirty="0" smtClean="0"/>
              <a:t>. Негорелое»  занял 1 место, </a:t>
            </a:r>
          </a:p>
          <a:p>
            <a:pPr lvl="0"/>
            <a:r>
              <a:rPr lang="ru-RU" dirty="0" smtClean="0"/>
              <a:t>3 команды получили сертификаты участников</a:t>
            </a:r>
            <a:endParaRPr lang="ru-RU" dirty="0"/>
          </a:p>
        </p:txBody>
      </p:sp>
      <p:pic>
        <p:nvPicPr>
          <p:cNvPr id="2050" name="Picture 2" descr="D:\Мещерякова\Экономикс\2017-2018 год\кветка-18\выборка кветки\IMG_0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58301"/>
            <a:ext cx="3600400" cy="476704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59782"/>
            <a:ext cx="3289300" cy="21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4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 </a:t>
            </a:r>
            <a:r>
              <a:rPr lang="ru-RU" b="1" dirty="0">
                <a:solidFill>
                  <a:srgbClr val="FF0000"/>
                </a:solidFill>
              </a:rPr>
              <a:t>Международная олимпиада по социальному проектированию </a:t>
            </a:r>
            <a:r>
              <a:rPr lang="en-US" b="1" dirty="0">
                <a:solidFill>
                  <a:srgbClr val="FF0000"/>
                </a:solidFill>
              </a:rPr>
              <a:t>«Step by step», </a:t>
            </a:r>
            <a:r>
              <a:rPr lang="ru-RU" b="1" dirty="0">
                <a:solidFill>
                  <a:srgbClr val="FF0000"/>
                </a:solidFill>
              </a:rPr>
              <a:t>БГУ</a:t>
            </a:r>
            <a:r>
              <a:rPr lang="en-US" b="1" dirty="0">
                <a:solidFill>
                  <a:srgbClr val="FF0000"/>
                </a:solidFill>
              </a:rPr>
              <a:t>, 4 </a:t>
            </a:r>
            <a:r>
              <a:rPr lang="ru-RU" b="1" dirty="0">
                <a:solidFill>
                  <a:srgbClr val="FF0000"/>
                </a:solidFill>
              </a:rPr>
              <a:t>мая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Команда с проектом « Битва </a:t>
            </a:r>
            <a:r>
              <a:rPr lang="ru-RU" dirty="0" err="1"/>
              <a:t>универов</a:t>
            </a:r>
            <a:r>
              <a:rPr lang="ru-RU" dirty="0"/>
              <a:t>» вышла в финал и получила сертификат участников. </a:t>
            </a:r>
          </a:p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rgbClr val="FF0000"/>
                </a:solidFill>
              </a:rPr>
              <a:t>Международный конкурс </a:t>
            </a:r>
            <a:r>
              <a:rPr lang="ru-RU" b="1" dirty="0" err="1">
                <a:solidFill>
                  <a:srgbClr val="FF0000"/>
                </a:solidFill>
              </a:rPr>
              <a:t>стартап</a:t>
            </a:r>
            <a:r>
              <a:rPr lang="ru-RU" b="1" dirty="0">
                <a:solidFill>
                  <a:srgbClr val="FF0000"/>
                </a:solidFill>
              </a:rPr>
              <a:t>-проектов «</a:t>
            </a:r>
            <a:r>
              <a:rPr lang="en-US" b="1" dirty="0">
                <a:solidFill>
                  <a:srgbClr val="FF0000"/>
                </a:solidFill>
              </a:rPr>
              <a:t>Biz Tech</a:t>
            </a:r>
            <a:r>
              <a:rPr lang="ru-RU" b="1" dirty="0">
                <a:solidFill>
                  <a:srgbClr val="FF0000"/>
                </a:solidFill>
              </a:rPr>
              <a:t> 2018», 18 мая.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Команда с проектом « Битва </a:t>
            </a:r>
            <a:r>
              <a:rPr lang="ru-RU" dirty="0" err="1"/>
              <a:t>универов</a:t>
            </a:r>
            <a:r>
              <a:rPr lang="ru-RU" dirty="0"/>
              <a:t>» вышла в финал и получила сертификат участников.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3074" name="Picture 2" descr="D:\Мещерякова\Экономикс\2017-2018 год\кветка-18\pr-kvetka\IMG_05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3"/>
          <a:stretch/>
        </p:blipFill>
        <p:spPr bwMode="auto">
          <a:xfrm rot="16200000">
            <a:off x="4763959" y="1677676"/>
            <a:ext cx="5328084" cy="29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1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0959" y="188640"/>
            <a:ext cx="80648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Республиканская олимпиада по менеджменту, государственный комитет по стандартизации Республики Беларусь, 22 </a:t>
            </a:r>
            <a:r>
              <a:rPr lang="ru-RU" b="1" dirty="0" smtClean="0">
                <a:solidFill>
                  <a:srgbClr val="FF0000"/>
                </a:solidFill>
              </a:rPr>
              <a:t>мая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1600" dirty="0"/>
              <a:t>Участвовали 4 команды (2 – 2 курс специальности Менеджмент (международный), 2-3 курс этой же специальности.</a:t>
            </a:r>
          </a:p>
          <a:p>
            <a:r>
              <a:rPr lang="ru-RU" sz="1600" dirty="0"/>
              <a:t>Команда 3 курса в составе Кузьмич Дарьи, </a:t>
            </a:r>
            <a:r>
              <a:rPr lang="ru-RU" sz="1600" dirty="0" err="1"/>
              <a:t>Гардеени</a:t>
            </a:r>
            <a:r>
              <a:rPr lang="ru-RU" sz="1600" dirty="0"/>
              <a:t> Дарьи, </a:t>
            </a:r>
            <a:r>
              <a:rPr lang="ru-RU" sz="1600" dirty="0" err="1"/>
              <a:t>Кужко</a:t>
            </a:r>
            <a:r>
              <a:rPr lang="ru-RU" sz="1600" dirty="0"/>
              <a:t> Карины, Евдокимовой Дарьи заняла </a:t>
            </a:r>
            <a:r>
              <a:rPr lang="ru-RU" sz="1600" b="1" dirty="0"/>
              <a:t>3 место</a:t>
            </a:r>
            <a:r>
              <a:rPr lang="ru-RU" sz="1600" dirty="0"/>
              <a:t>. </a:t>
            </a:r>
            <a:r>
              <a:rPr lang="ru-RU" sz="1600" b="1" dirty="0" smtClean="0"/>
              <a:t>Диплом </a:t>
            </a:r>
            <a:r>
              <a:rPr lang="ru-RU" sz="1600" b="1" dirty="0"/>
              <a:t>победителя 3 степени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b="1" dirty="0" smtClean="0"/>
              <a:t>диплом</a:t>
            </a:r>
            <a:r>
              <a:rPr lang="ru-RU" sz="1600" dirty="0" smtClean="0"/>
              <a:t> </a:t>
            </a:r>
            <a:r>
              <a:rPr lang="ru-RU" sz="1600" dirty="0"/>
              <a:t>«За оригинальность с креативность презентации», </a:t>
            </a:r>
            <a:endParaRPr lang="ru-RU" sz="1600" dirty="0" smtClean="0"/>
          </a:p>
          <a:p>
            <a:r>
              <a:rPr lang="ru-RU" sz="1600" b="1" dirty="0" smtClean="0"/>
              <a:t>диплом</a:t>
            </a:r>
            <a:r>
              <a:rPr lang="ru-RU" sz="1600" dirty="0" smtClean="0"/>
              <a:t> </a:t>
            </a:r>
            <a:r>
              <a:rPr lang="ru-RU" sz="1600" dirty="0"/>
              <a:t>в номинации «Стремление к качеству», </a:t>
            </a:r>
            <a:endParaRPr lang="ru-RU" sz="1600" dirty="0" smtClean="0"/>
          </a:p>
          <a:p>
            <a:r>
              <a:rPr lang="ru-RU" sz="1600" b="1" dirty="0" smtClean="0"/>
              <a:t>диплом</a:t>
            </a:r>
            <a:r>
              <a:rPr lang="ru-RU" sz="1600" dirty="0" smtClean="0"/>
              <a:t> </a:t>
            </a:r>
            <a:r>
              <a:rPr lang="ru-RU" sz="1600" dirty="0"/>
              <a:t>«За полноту раскрытия темы реферата «Риск-менеджмент – важный аспект в условиях нестабильности внешней среды», </a:t>
            </a:r>
            <a:endParaRPr lang="ru-RU" sz="1600" dirty="0" smtClean="0"/>
          </a:p>
          <a:p>
            <a:r>
              <a:rPr lang="ru-RU" sz="1600" b="1" dirty="0" smtClean="0"/>
              <a:t>диплом</a:t>
            </a:r>
            <a:r>
              <a:rPr lang="ru-RU" sz="1600" dirty="0" smtClean="0"/>
              <a:t> </a:t>
            </a:r>
            <a:r>
              <a:rPr lang="ru-RU" sz="1600" dirty="0"/>
              <a:t>«За интересную информацию в области менеджмента качества, используемую при ответах на вопросы», </a:t>
            </a:r>
            <a:endParaRPr lang="ru-RU" sz="1600" dirty="0" smtClean="0"/>
          </a:p>
          <a:p>
            <a:r>
              <a:rPr lang="ru-RU" sz="1600" b="1" dirty="0" smtClean="0"/>
              <a:t>диплом</a:t>
            </a:r>
            <a:r>
              <a:rPr lang="ru-RU" sz="1600" dirty="0" smtClean="0"/>
              <a:t> </a:t>
            </a:r>
            <a:r>
              <a:rPr lang="ru-RU" sz="1600" dirty="0"/>
              <a:t>«За структурированный подход к интегрированной системе менеджмента»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AutoShape 2" descr="https://apf.mail.ru/cgi-bin/readmsg/8-srwobfzY8.jpg?id=15274984810000000911%3B0%3B1&amp;x-email=klmam8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/8-srwobfzY8.jpg?id=15274984810000000911%3B0%3B1&amp;x-email=klmam85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D:\Мещерякова\Экономикс\2017-2018 год\Олимпиада\ZUFOjvGZt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3" y="3942230"/>
            <a:ext cx="3780483" cy="252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ещерякова\Экономикс\2017-2018 год\Олимпиада\MvcN0b-eH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58296"/>
            <a:ext cx="3845579" cy="28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3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777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УВО «Белорусский государственный технологический университет»  инженерно-экономический факультет </vt:lpstr>
      <vt:lpstr>  EconoMix CLUB</vt:lpstr>
      <vt:lpstr>Презентация PowerPoint</vt:lpstr>
      <vt:lpstr>Презентация PowerPoint</vt:lpstr>
      <vt:lpstr>Выставка «100 идей для Беларуси»</vt:lpstr>
      <vt:lpstr>Презентация PowerPoint</vt:lpstr>
      <vt:lpstr>Презентация PowerPoint</vt:lpstr>
      <vt:lpstr>Презентация PowerPoint</vt:lpstr>
      <vt:lpstr>Презентация PowerPoint</vt:lpstr>
      <vt:lpstr>Кузьмич Дарья, Гардееня Дарья прошли в тур Международной олимпиады по менеджменту</vt:lpstr>
      <vt:lpstr>10 Международный чемпионат «Молодежь и предпринимательство» -2018  15-17 мая, г. Гомель </vt:lpstr>
      <vt:lpstr>Презентация PowerPoint</vt:lpstr>
      <vt:lpstr>9-й Республиканский конкурс инновационных проектов 2018 года, БГПУ</vt:lpstr>
      <vt:lpstr>III Республиканский конкурс инновационных проектов «InPro», 22 ноября БГТУ</vt:lpstr>
      <vt:lpstr>Республиканский научно-практический форум INMAX в рамках Республиканской выставки SMART PATENT-18, 4-5 декабря</vt:lpstr>
      <vt:lpstr>Итого за год по СНИЭК «EconoMix»  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2017-12-12T15:59:51Z</dcterms:created>
  <dcterms:modified xsi:type="dcterms:W3CDTF">2018-12-17T15:46:54Z</dcterms:modified>
</cp:coreProperties>
</file>